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9" r:id="rId2"/>
    <p:sldId id="260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3" r:id="rId13"/>
    <p:sldId id="274" r:id="rId14"/>
  </p:sldIdLst>
  <p:sldSz cx="7561263" cy="1062196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634" y="-582"/>
      </p:cViewPr>
      <p:guideLst>
        <p:guide orient="horz" pos="3346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0BE38-88AB-403B-B438-7AB7D42533CA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06613" y="750888"/>
            <a:ext cx="2674937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3D666-9FBB-47E5-AEEF-B80C6B2321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mtClean="0"/>
              <a:t>Фотодокументы архива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3D666-9FBB-47E5-AEEF-B80C6B2321C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Фотодокументы архива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3D666-9FBB-47E5-AEEF-B80C6B2321C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Фотодокументы архива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3D666-9FBB-47E5-AEEF-B80C6B2321C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Фотодокументы архива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3D666-9FBB-47E5-AEEF-B80C6B2321C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Фотодокументы архива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3D666-9FBB-47E5-AEEF-B80C6B2321C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Фотодокументы архива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3D666-9FBB-47E5-AEEF-B80C6B2321C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Фотодокументы архива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3D666-9FBB-47E5-AEEF-B80C6B2321C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Фотодокументы архива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3D666-9FBB-47E5-AEEF-B80C6B2321C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Фотодокументы архива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3D666-9FBB-47E5-AEEF-B80C6B2321C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Фотодокументы архива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3D666-9FBB-47E5-AEEF-B80C6B2321C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7095" y="3299694"/>
            <a:ext cx="6427074" cy="2276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4190" y="6019112"/>
            <a:ext cx="5292884" cy="27145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481916" y="425372"/>
            <a:ext cx="1701284" cy="906309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78063" y="425372"/>
            <a:ext cx="4977831" cy="906309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7287" y="6825595"/>
            <a:ext cx="6427074" cy="210964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7287" y="4502042"/>
            <a:ext cx="6427074" cy="232355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78063" y="2478459"/>
            <a:ext cx="3339558" cy="70100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43642" y="2478459"/>
            <a:ext cx="3339558" cy="70100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8063" y="2377648"/>
            <a:ext cx="3340871" cy="99089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063" y="3368539"/>
            <a:ext cx="3340871" cy="61199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841017" y="2377648"/>
            <a:ext cx="3342183" cy="99089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841017" y="3368539"/>
            <a:ext cx="3342183" cy="61199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064" y="422911"/>
            <a:ext cx="2487603" cy="179983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56244" y="422912"/>
            <a:ext cx="4226956" cy="90655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8064" y="2222745"/>
            <a:ext cx="2487603" cy="7265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2060" y="7435374"/>
            <a:ext cx="4536758" cy="8777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82060" y="949092"/>
            <a:ext cx="4536758" cy="637317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82060" y="8313162"/>
            <a:ext cx="4536758" cy="12466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063" y="425371"/>
            <a:ext cx="6805137" cy="1770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8063" y="2478459"/>
            <a:ext cx="6805137" cy="7010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78063" y="9844987"/>
            <a:ext cx="1764295" cy="5655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583432" y="9844987"/>
            <a:ext cx="2394400" cy="5655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5418905" y="9844987"/>
            <a:ext cx="1764295" cy="5655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4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29.jpeg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4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5" Type="http://schemas.openxmlformats.org/officeDocument/2006/relationships/image" Target="../media/image31.jpeg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microsoft.com/office/2007/relationships/hdphoto" Target="../media/hdphoto1.wdp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microsoft.com/office/2007/relationships/hdphoto" Target="../media/hdphoto3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microsoft.com/office/2007/relationships/hdphoto" Target="../media/hdphoto1.wdp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3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microsoft.com/office/2007/relationships/hdphoto" Target="../media/hdphoto4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1.wdp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t="18277" r="3600"/>
          <a:stretch/>
        </p:blipFill>
        <p:spPr bwMode="auto">
          <a:xfrm>
            <a:off x="-8409" y="1"/>
            <a:ext cx="7569672" cy="10621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Иваненко\ДЕНЬ УРОЖАЯ\АРХИВ-день урожая\5 панорама уборки\img00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13" t="19320" r="51137" b="37483"/>
          <a:stretch/>
        </p:blipFill>
        <p:spPr bwMode="auto">
          <a:xfrm>
            <a:off x="810789" y="4734917"/>
            <a:ext cx="6185244" cy="4320480"/>
          </a:xfrm>
          <a:prstGeom prst="rect">
            <a:avLst/>
          </a:prstGeom>
          <a:ln w="889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8364" y="9218186"/>
            <a:ext cx="6696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effectLst>
                  <a:glow rad="152400">
                    <a:schemeClr val="bg1"/>
                  </a:glow>
                </a:effectLst>
                <a:latin typeface="Bedrock-Cyr" pitchFamily="34" charset="0"/>
              </a:rPr>
              <a:t>Панорама новых домов индивидуальных застройщиков</a:t>
            </a:r>
          </a:p>
          <a:p>
            <a:pPr algn="ctr"/>
            <a:r>
              <a:rPr lang="ru-RU" sz="2400" b="1" dirty="0" smtClean="0">
                <a:solidFill>
                  <a:srgbClr val="0000CC"/>
                </a:solidFill>
                <a:effectLst>
                  <a:glow rad="152400">
                    <a:schemeClr val="bg1"/>
                  </a:glow>
                </a:effectLst>
                <a:latin typeface="Bedrock-Cyr" pitchFamily="34" charset="0"/>
              </a:rPr>
              <a:t> на отделении №1 совхоза Кропоткинский.</a:t>
            </a:r>
          </a:p>
          <a:p>
            <a:pPr algn="ctr"/>
            <a:r>
              <a:rPr lang="ru-RU" sz="2400" b="1" dirty="0" smtClean="0">
                <a:solidFill>
                  <a:srgbClr val="0000CC"/>
                </a:solidFill>
                <a:effectLst>
                  <a:glow rad="152400">
                    <a:schemeClr val="bg1"/>
                  </a:glow>
                </a:effectLst>
                <a:latin typeface="Bedrock-Cyr" pitchFamily="34" charset="0"/>
              </a:rPr>
              <a:t> 1952 год.</a:t>
            </a:r>
          </a:p>
          <a:p>
            <a:endParaRPr lang="ru-RU" sz="2400" dirty="0">
              <a:latin typeface="Bedrock-Cyr" pitchFamily="34" charset="0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54" r="1669" b="12207"/>
          <a:stretch/>
        </p:blipFill>
        <p:spPr bwMode="auto">
          <a:xfrm>
            <a:off x="810789" y="1684239"/>
            <a:ext cx="3871760" cy="2814646"/>
          </a:xfrm>
          <a:prstGeom prst="rect">
            <a:avLst/>
          </a:prstGeom>
          <a:ln w="889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5059" y="236042"/>
            <a:ext cx="63367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glow rad="266700">
                    <a:schemeClr val="bg1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merican Retro" pitchFamily="66" charset="0"/>
              </a:rPr>
              <a:t>Фото, представленные на Всесоюзной сельскохозяйственной выставке, павильон </a:t>
            </a:r>
          </a:p>
          <a:p>
            <a:pPr algn="ctr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glow rad="266700">
                    <a:schemeClr val="bg1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merican Retro" pitchFamily="66" charset="0"/>
              </a:rPr>
              <a:t>«Северный </a:t>
            </a:r>
            <a:r>
              <a:rPr lang="ru-RU" sz="2800" b="1" dirty="0">
                <a:ln w="1905"/>
                <a:solidFill>
                  <a:srgbClr val="C00000"/>
                </a:solidFill>
                <a:effectLst>
                  <a:glow rad="266700">
                    <a:schemeClr val="bg1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merican Retro" pitchFamily="66" charset="0"/>
              </a:rPr>
              <a:t>К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glow rad="266700">
                    <a:schemeClr val="bg1"/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merican Retro" pitchFamily="66" charset="0"/>
              </a:rPr>
              <a:t>авказ и Крым».</a:t>
            </a:r>
            <a:endParaRPr lang="ru-RU" sz="2800" b="1" dirty="0">
              <a:ln w="1905"/>
              <a:solidFill>
                <a:srgbClr val="C00000"/>
              </a:solidFill>
              <a:effectLst>
                <a:glow rad="266700">
                  <a:schemeClr val="bg1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merican Retro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0858" y="1998613"/>
            <a:ext cx="27382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00CC"/>
                </a:solidFill>
                <a:latin typeface="Bedrock-Cyr" pitchFamily="34" charset="0"/>
              </a:rPr>
              <a:t>Директор з/совхоза «Кропоткинский» Константин Романович Романов. </a:t>
            </a:r>
          </a:p>
          <a:p>
            <a:pPr algn="ctr"/>
            <a:r>
              <a:rPr lang="ru-RU" sz="2800" dirty="0" smtClean="0">
                <a:solidFill>
                  <a:srgbClr val="0000CC"/>
                </a:solidFill>
                <a:latin typeface="Bedrock-Cyr" pitchFamily="34" charset="0"/>
              </a:rPr>
              <a:t>1952 год.</a:t>
            </a:r>
            <a:endParaRPr lang="ru-RU" sz="2800" dirty="0">
              <a:solidFill>
                <a:srgbClr val="0000CC"/>
              </a:solidFill>
              <a:latin typeface="Bedrock-Cyr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6977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r="3600" b="13481"/>
          <a:stretch/>
        </p:blipFill>
        <p:spPr bwMode="auto">
          <a:xfrm>
            <a:off x="0" y="0"/>
            <a:ext cx="7569672" cy="10621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D:\Иваненко\ДЕНЬ УРОЖАЯ\АРХИВ-день урожая\185\img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08" t="3888" r="3246" b="5183"/>
          <a:stretch/>
        </p:blipFill>
        <p:spPr bwMode="auto">
          <a:xfrm>
            <a:off x="1188342" y="682253"/>
            <a:ext cx="5760641" cy="3771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60351" y="8983389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79"/>
          <a:stretch/>
        </p:blipFill>
        <p:spPr bwMode="auto">
          <a:xfrm>
            <a:off x="1343072" y="5567476"/>
            <a:ext cx="5451180" cy="3785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20" y="658540"/>
            <a:ext cx="6120680" cy="37956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1856" y="3116372"/>
            <a:ext cx="8712968" cy="28472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00560" y="4230861"/>
            <a:ext cx="4968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  <a:cs typeface="Arial" pitchFamily="34" charset="0"/>
              </a:rPr>
              <a:t>Трудовой коллектив совхоза "Кропоткинский" принимает участие в первомайской </a:t>
            </a:r>
            <a:r>
              <a:rPr lang="ru-RU" sz="2400" b="1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  <a:cs typeface="Arial" pitchFamily="34" charset="0"/>
              </a:rPr>
              <a:t>демонстрации, 1971 </a:t>
            </a:r>
            <a:r>
              <a:rPr lang="ru-RU" sz="2400" b="1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  <a:cs typeface="Arial" pitchFamily="34" charset="0"/>
              </a:rPr>
              <a:t>год.</a:t>
            </a:r>
          </a:p>
        </p:txBody>
      </p:sp>
      <p:pic>
        <p:nvPicPr>
          <p:cNvPr id="10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791" y="5553883"/>
            <a:ext cx="5599461" cy="37956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648" y="7929116"/>
            <a:ext cx="8712968" cy="28472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3577" y="9168055"/>
            <a:ext cx="62646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Праздничная демонстрация, </a:t>
            </a:r>
            <a:endParaRPr lang="ru-RU" sz="3200" b="1" dirty="0" smtClean="0">
              <a:solidFill>
                <a:srgbClr val="0000CC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казаки </a:t>
            </a:r>
            <a:r>
              <a:rPr lang="ru-RU" sz="3200" b="1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на </a:t>
            </a:r>
            <a:r>
              <a:rPr lang="ru-RU" sz="3200" b="1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лошадях. </a:t>
            </a:r>
            <a:r>
              <a:rPr lang="ru-RU" sz="3200" b="1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1983 </a:t>
            </a:r>
            <a:r>
              <a:rPr lang="ru-RU" sz="3200" b="1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год.</a:t>
            </a:r>
            <a:endParaRPr lang="ru-RU" sz="3200" b="1" dirty="0">
              <a:solidFill>
                <a:srgbClr val="0000CC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7958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r="3600" b="13481"/>
          <a:stretch/>
        </p:blipFill>
        <p:spPr bwMode="auto">
          <a:xfrm>
            <a:off x="0" y="0"/>
            <a:ext cx="7569672" cy="10621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D:\Иваненко\ДЕНЬ УРОЖАЯ\АРХИВ-день урожая\188\img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896" y="678334"/>
            <a:ext cx="5563979" cy="33345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Иваненко\ДЕНЬ УРОЖАЯ\АРХИВ-день урожая\189\img00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089" b="10172"/>
          <a:stretch/>
        </p:blipFill>
        <p:spPr bwMode="auto">
          <a:xfrm>
            <a:off x="1201487" y="5310981"/>
            <a:ext cx="3189091" cy="47060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1385" y="5795639"/>
            <a:ext cx="28445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Парахин</a:t>
            </a:r>
            <a:r>
              <a:rPr lang="ru-RU" sz="28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 </a:t>
            </a:r>
            <a:r>
              <a:rPr lang="ru-RU" sz="2800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 Г.А</a:t>
            </a:r>
            <a:r>
              <a:rPr lang="ru-RU" sz="28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. </a:t>
            </a:r>
            <a:r>
              <a:rPr lang="ru-RU" sz="28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a_AlternaBrk" pitchFamily="34" charset="-52"/>
              </a:rPr>
              <a:t>- </a:t>
            </a:r>
            <a:r>
              <a:rPr lang="ru-RU" sz="28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комбайнер колхоза "Кавказ", депутат Тбилисского сельского Совета, передовик производства в период уборки урожая </a:t>
            </a:r>
            <a:r>
              <a:rPr lang="ru-RU" sz="28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a_AlternaBrk" pitchFamily="34" charset="-52"/>
              </a:rPr>
              <a:t>- </a:t>
            </a:r>
            <a:r>
              <a:rPr lang="ru-RU" sz="28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82.</a:t>
            </a:r>
          </a:p>
        </p:txBody>
      </p:sp>
      <p:pic>
        <p:nvPicPr>
          <p:cNvPr id="7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59" y="559595"/>
            <a:ext cx="5639992" cy="3453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1856" y="2596402"/>
            <a:ext cx="8712968" cy="32186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68363" y="3954046"/>
            <a:ext cx="47525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Афанасьева А.Д. </a:t>
            </a:r>
            <a:r>
              <a:rPr lang="ru-RU" sz="20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a_AlternaBrk" pitchFamily="34" charset="-52"/>
              </a:rPr>
              <a:t>-</a:t>
            </a:r>
            <a:r>
              <a:rPr lang="ru-RU" sz="20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 депутат </a:t>
            </a:r>
            <a:r>
              <a:rPr lang="ru-RU" sz="2000" dirty="0" err="1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Ловлинского</a:t>
            </a:r>
            <a:r>
              <a:rPr lang="ru-RU" sz="20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 сельского Совета, звеньевая полеводческого звена колхоза "Заря" с членами своего звена во время работы в поле</a:t>
            </a:r>
            <a:r>
              <a:rPr lang="ru-RU" sz="2000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. 1982 год.</a:t>
            </a:r>
            <a:endParaRPr lang="ru-RU" sz="2000" dirty="0">
              <a:solidFill>
                <a:srgbClr val="0000CC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9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78686" y="5937391"/>
            <a:ext cx="4706070" cy="3453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26865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r="3600" b="13481"/>
          <a:stretch/>
        </p:blipFill>
        <p:spPr bwMode="auto">
          <a:xfrm>
            <a:off x="0" y="0"/>
            <a:ext cx="7569672" cy="10621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51" r="3212"/>
          <a:stretch/>
        </p:blipFill>
        <p:spPr>
          <a:xfrm>
            <a:off x="731862" y="558453"/>
            <a:ext cx="6311783" cy="3510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\\Fileserver\work\Канарская\Для Филенко Татьяны\Фото Колхоза кавказ\планерка Мясищев Иван Андреевич бригадир садово-овощеводческой бригады  Скриган Николай Александрович заведующий производством консервного завод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343" y="5110409"/>
            <a:ext cx="5760640" cy="3953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71" y="558453"/>
            <a:ext cx="6696744" cy="3542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3742" y="2660373"/>
            <a:ext cx="8712968" cy="27946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97651" y="3738106"/>
            <a:ext cx="49802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1972 </a:t>
            </a:r>
            <a:r>
              <a:rPr lang="ru-RU" sz="2400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год. В колхозе «Кавказ»</a:t>
            </a:r>
          </a:p>
          <a:p>
            <a:pPr algn="ctr"/>
            <a:r>
              <a:rPr lang="ru-RU" sz="2400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 на консервном заводе  </a:t>
            </a:r>
            <a:r>
              <a:rPr lang="ru-RU" sz="24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гости </a:t>
            </a:r>
          </a:p>
          <a:p>
            <a:pPr algn="ctr"/>
            <a:r>
              <a:rPr lang="ru-RU" sz="24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из жаркой </a:t>
            </a:r>
            <a:r>
              <a:rPr lang="ru-RU" sz="2400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Нигерии.</a:t>
            </a:r>
            <a:endParaRPr lang="ru-RU" sz="2400" dirty="0">
              <a:solidFill>
                <a:srgbClr val="0000CC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11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497" y="5110409"/>
            <a:ext cx="5870486" cy="39535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2617" y="7459022"/>
            <a:ext cx="8712968" cy="30815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04571" y="8742927"/>
            <a:ext cx="46152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Планерка. </a:t>
            </a:r>
            <a:r>
              <a:rPr lang="ru-RU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Мясищев Иван </a:t>
            </a:r>
            <a:r>
              <a:rPr lang="ru-RU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Андреевич, бригадир </a:t>
            </a:r>
            <a:r>
              <a:rPr lang="ru-RU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садово</a:t>
            </a:r>
            <a:r>
              <a:rPr lang="ru-RU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a_AlternaBrk" pitchFamily="34" charset="-52"/>
              </a:rPr>
              <a:t>-</a:t>
            </a:r>
            <a:r>
              <a:rPr lang="ru-RU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овощеводческой </a:t>
            </a:r>
            <a:r>
              <a:rPr lang="ru-RU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бригады и </a:t>
            </a:r>
            <a:r>
              <a:rPr lang="ru-RU" dirty="0" err="1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Скриган</a:t>
            </a:r>
            <a:r>
              <a:rPr lang="ru-RU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 </a:t>
            </a:r>
            <a:r>
              <a:rPr lang="ru-RU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Николай </a:t>
            </a:r>
            <a:r>
              <a:rPr lang="ru-RU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Александрович, </a:t>
            </a:r>
            <a:r>
              <a:rPr lang="ru-RU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заведующий производством консервного </a:t>
            </a:r>
            <a:r>
              <a:rPr lang="ru-RU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завода </a:t>
            </a:r>
          </a:p>
          <a:p>
            <a:pPr algn="ctr"/>
            <a:r>
              <a:rPr lang="ru-RU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колхоза «Кавказ». </a:t>
            </a:r>
            <a:endParaRPr lang="ru-RU" dirty="0">
              <a:solidFill>
                <a:srgbClr val="0000CC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6051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r="3600" b="13481"/>
          <a:stretch/>
        </p:blipFill>
        <p:spPr bwMode="auto">
          <a:xfrm>
            <a:off x="0" y="0"/>
            <a:ext cx="7569672" cy="10621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\\Fileserver\work\Канарская\Для Филенко Татьяны\Фото Колхоза кавказ\Секретарь партийной организации колхозаКавказ  Пеньков Анатолий Петрович, Председатель   Долматов Вячеслав Дмитриевич, Представитлели украинской делегации по обмкну опытом.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887" r="12531" b="17538"/>
          <a:stretch/>
        </p:blipFill>
        <p:spPr bwMode="auto">
          <a:xfrm>
            <a:off x="974184" y="690176"/>
            <a:ext cx="5900745" cy="359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" name="Picture 2" descr="\\Fileserver\work\Канарская\Для Филенко Татьяны\Фото Колхоза кавказ\Скриган Людмила Петровна зав. лабораторией Проверка качества готовой продукции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399" y="5342408"/>
            <a:ext cx="4972148" cy="3741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519" y="646694"/>
            <a:ext cx="6228480" cy="36413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2764" y="2665699"/>
            <a:ext cx="8712968" cy="30106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04367" y="3872527"/>
            <a:ext cx="48263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CC"/>
                </a:solidFill>
                <a:effectLst>
                  <a:glow rad="101600">
                    <a:schemeClr val="bg1"/>
                  </a:glow>
                </a:effectLst>
                <a:latin typeface="Bedrock-Cyr" pitchFamily="34" charset="0"/>
              </a:rPr>
              <a:t>Секретарь партийной организации колхоза Кавказ  Пеньков Анатолий Петрович, Председатель  </a:t>
            </a:r>
            <a:r>
              <a:rPr lang="ru-RU" dirty="0" smtClean="0">
                <a:solidFill>
                  <a:srgbClr val="0000CC"/>
                </a:solidFill>
                <a:effectLst>
                  <a:glow rad="101600">
                    <a:schemeClr val="bg1"/>
                  </a:glow>
                </a:effectLst>
                <a:latin typeface="Bedrock-Cyr" pitchFamily="34" charset="0"/>
              </a:rPr>
              <a:t>Далматов </a:t>
            </a:r>
            <a:r>
              <a:rPr lang="ru-RU" dirty="0">
                <a:solidFill>
                  <a:srgbClr val="0000CC"/>
                </a:solidFill>
                <a:effectLst>
                  <a:glow rad="101600">
                    <a:schemeClr val="bg1"/>
                  </a:glow>
                </a:effectLst>
                <a:latin typeface="Bedrock-Cyr" pitchFamily="34" charset="0"/>
              </a:rPr>
              <a:t>Вячеслав Дмитриевич, Представители украинской делегации по обмену опытом</a:t>
            </a:r>
            <a:r>
              <a:rPr lang="ru-RU" dirty="0" smtClean="0">
                <a:solidFill>
                  <a:srgbClr val="0000CC"/>
                </a:solidFill>
                <a:effectLst>
                  <a:glow rad="101600">
                    <a:schemeClr val="bg1"/>
                  </a:glow>
                </a:effectLst>
                <a:latin typeface="Bedrock-Cyr" pitchFamily="34" charset="0"/>
              </a:rPr>
              <a:t>... 1972 год</a:t>
            </a:r>
            <a:endParaRPr lang="ru-RU" dirty="0">
              <a:solidFill>
                <a:srgbClr val="0000CC"/>
              </a:solidFill>
              <a:effectLst>
                <a:glow rad="1016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11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053" y="5310981"/>
            <a:ext cx="5116164" cy="3900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085" y="7578479"/>
            <a:ext cx="8712968" cy="30106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692399" y="8799510"/>
            <a:ext cx="43924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>
                <a:solidFill>
                  <a:srgbClr val="0000CC"/>
                </a:solidFill>
                <a:effectLst>
                  <a:glow rad="76200">
                    <a:schemeClr val="bg1"/>
                  </a:glow>
                </a:effectLst>
                <a:latin typeface="Bedrock-Cyr" pitchFamily="34" charset="0"/>
              </a:rPr>
              <a:t>Скриган</a:t>
            </a:r>
            <a:r>
              <a:rPr lang="ru-RU" sz="2000" dirty="0">
                <a:solidFill>
                  <a:srgbClr val="0000CC"/>
                </a:solidFill>
                <a:effectLst>
                  <a:glow rad="76200">
                    <a:schemeClr val="bg1"/>
                  </a:glow>
                </a:effectLst>
                <a:latin typeface="Bedrock-Cyr" pitchFamily="34" charset="0"/>
              </a:rPr>
              <a:t> Людмила </a:t>
            </a:r>
            <a:r>
              <a:rPr lang="ru-RU" sz="2000" dirty="0" smtClean="0">
                <a:solidFill>
                  <a:srgbClr val="0000CC"/>
                </a:solidFill>
                <a:effectLst>
                  <a:glow rad="76200">
                    <a:schemeClr val="bg1"/>
                  </a:glow>
                </a:effectLst>
                <a:latin typeface="Bedrock-Cyr" pitchFamily="34" charset="0"/>
              </a:rPr>
              <a:t>Петровна, зав</a:t>
            </a:r>
            <a:r>
              <a:rPr lang="ru-RU" sz="2000" dirty="0">
                <a:solidFill>
                  <a:srgbClr val="0000CC"/>
                </a:solidFill>
                <a:effectLst>
                  <a:glow rad="76200">
                    <a:schemeClr val="bg1"/>
                  </a:glow>
                </a:effectLst>
                <a:latin typeface="Bedrock-Cyr" pitchFamily="34" charset="0"/>
              </a:rPr>
              <a:t>. </a:t>
            </a:r>
            <a:r>
              <a:rPr lang="ru-RU" sz="2000" dirty="0" smtClean="0">
                <a:solidFill>
                  <a:srgbClr val="0000CC"/>
                </a:solidFill>
                <a:effectLst>
                  <a:glow rad="76200">
                    <a:schemeClr val="bg1"/>
                  </a:glow>
                </a:effectLst>
                <a:latin typeface="Bedrock-Cyr" pitchFamily="34" charset="0"/>
              </a:rPr>
              <a:t>лабораторией консервного завода колхоза «Кавказ». Проверка </a:t>
            </a:r>
            <a:r>
              <a:rPr lang="ru-RU" sz="20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качества готовой </a:t>
            </a:r>
            <a:r>
              <a:rPr lang="ru-RU" sz="2000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продукции. 1972 год..</a:t>
            </a:r>
            <a:endParaRPr lang="ru-RU" sz="2000" dirty="0">
              <a:solidFill>
                <a:srgbClr val="0000CC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653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r="3600"/>
          <a:stretch/>
        </p:blipFill>
        <p:spPr bwMode="auto">
          <a:xfrm>
            <a:off x="31799" y="0"/>
            <a:ext cx="7569672" cy="10596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Иваненко\ДЕНЬ УРОЖАЯ\АРХИВ-день урожая\9 КУЛЬТИВАЦИЯ озимых И Т.Д\img01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6426"/>
          <a:stretch/>
        </p:blipFill>
        <p:spPr bwMode="auto">
          <a:xfrm>
            <a:off x="756295" y="414437"/>
            <a:ext cx="5976664" cy="2783414"/>
          </a:xfrm>
          <a:prstGeom prst="rect">
            <a:avLst/>
          </a:prstGeom>
          <a:ln w="889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Иваненко\ДЕНЬ УРОЖАЯ\АРХИВ-день урожая\9 КУЛЬТИВАЦИЯ озимых И Т.Д\img02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21" b="34290"/>
          <a:stretch/>
        </p:blipFill>
        <p:spPr bwMode="auto">
          <a:xfrm>
            <a:off x="828303" y="3582789"/>
            <a:ext cx="5904656" cy="2889571"/>
          </a:xfrm>
          <a:prstGeom prst="rect">
            <a:avLst/>
          </a:prstGeom>
          <a:ln w="889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Иваненко\ДЕНЬ УРОЖАЯ\АРХИВ-день урожая\9 КУЛЬТИВАЦИЯ озимых И Т.Д\img01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0610"/>
          <a:stretch/>
        </p:blipFill>
        <p:spPr bwMode="auto">
          <a:xfrm>
            <a:off x="756295" y="6967165"/>
            <a:ext cx="6120680" cy="3039011"/>
          </a:xfrm>
          <a:prstGeom prst="rect">
            <a:avLst/>
          </a:prstGeom>
          <a:ln w="889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45069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r="3600" b="14401"/>
          <a:stretch/>
        </p:blipFill>
        <p:spPr bwMode="auto">
          <a:xfrm>
            <a:off x="-28124" y="25425"/>
            <a:ext cx="7569672" cy="10596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Иваненко\ДЕНЬ УРОЖАЯ\АРХИВ-день урожая\18 Групповые съемки нагрожденных\img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16" y="342429"/>
            <a:ext cx="6109364" cy="42484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Иваненко\ДЕНЬ УРОЖАЯ\АРХИВ-день урожая\18 Групповые съемки нагрожденных\img0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263" y="5085041"/>
            <a:ext cx="6176867" cy="4368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playcast.ru/uploads/2015/11/07/1577205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57" y="370390"/>
            <a:ext cx="6188183" cy="43947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playcast.ru/uploads/2015/11/07/1577205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535" y="5040059"/>
            <a:ext cx="6281595" cy="43947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36" y="342428"/>
            <a:ext cx="6485920" cy="44227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81" y="4934746"/>
            <a:ext cx="6485920" cy="45185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721" y="7687246"/>
            <a:ext cx="8496944" cy="2990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84599" y="8853100"/>
            <a:ext cx="4644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effectLst>
                  <a:glow rad="215900">
                    <a:schemeClr val="bg1"/>
                  </a:glow>
                </a:effectLst>
                <a:latin typeface="Bedrock-Cyr" pitchFamily="34" charset="0"/>
                <a:cs typeface="Times New Roman" pitchFamily="18" charset="0"/>
              </a:rPr>
              <a:t>Групповые фото награжденных медалями передовиков сельского хозяйства </a:t>
            </a:r>
          </a:p>
          <a:p>
            <a:pPr algn="ctr"/>
            <a:r>
              <a:rPr lang="ru-RU" sz="2400" b="1" dirty="0" smtClean="0">
                <a:solidFill>
                  <a:srgbClr val="0000CC"/>
                </a:solidFill>
                <a:effectLst>
                  <a:glow rad="215900">
                    <a:schemeClr val="bg1"/>
                  </a:glow>
                </a:effectLst>
                <a:latin typeface="Bedrock-Cyr" pitchFamily="34" charset="0"/>
                <a:cs typeface="Times New Roman" pitchFamily="18" charset="0"/>
              </a:rPr>
              <a:t>Тбилисского района.</a:t>
            </a:r>
            <a:endParaRPr lang="ru-RU" sz="2400" b="1" dirty="0">
              <a:solidFill>
                <a:srgbClr val="0000CC"/>
              </a:solidFill>
              <a:effectLst>
                <a:glow rad="215900">
                  <a:schemeClr val="bg1"/>
                </a:glow>
              </a:effectLst>
              <a:latin typeface="Bedrock-Cyr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1388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7463"/>
            <a:ext cx="7566026" cy="1059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r="3600"/>
          <a:stretch/>
        </p:blipFill>
        <p:spPr bwMode="auto">
          <a:xfrm>
            <a:off x="0" y="0"/>
            <a:ext cx="7569672" cy="10596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Иваненко\ДЕНЬ УРОЖАЯ\АРХИВ-день урожая\41 Передовики соцсоревнования колхозников района\img0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59" r="4250"/>
          <a:stretch/>
        </p:blipFill>
        <p:spPr bwMode="auto">
          <a:xfrm>
            <a:off x="640674" y="5936122"/>
            <a:ext cx="6612377" cy="3096344"/>
          </a:xfrm>
          <a:prstGeom prst="rect">
            <a:avLst/>
          </a:prstGeom>
          <a:ln w="889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32371" y="9343429"/>
            <a:ext cx="5976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Передовики социалистического  соревнования  колхозников района. 1980 год.</a:t>
            </a:r>
            <a:endParaRPr lang="ru-RU" sz="2800" b="1" dirty="0">
              <a:solidFill>
                <a:srgbClr val="0000CC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4100" name="Picture 4" descr="D:\Иваненко\ДЕНЬ УРОЖАЯ\АРХИВ-день урожая\45 Лучший пчеловод\img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89" y="507366"/>
            <a:ext cx="3505584" cy="5274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90973" y="2752869"/>
            <a:ext cx="28620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Лучший </a:t>
            </a:r>
          </a:p>
          <a:p>
            <a:pPr algn="ctr"/>
            <a:r>
              <a:rPr lang="ru-RU" sz="3600" b="1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пчеловод района</a:t>
            </a:r>
          </a:p>
          <a:p>
            <a:pPr algn="ctr"/>
            <a:r>
              <a:rPr lang="ru-RU" sz="3600" b="1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 1981 года.</a:t>
            </a:r>
            <a:endParaRPr lang="ru-RU" sz="3600" b="1" dirty="0">
              <a:solidFill>
                <a:srgbClr val="0000CC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9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4612" y="1439710"/>
            <a:ext cx="5203215" cy="34816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73879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r="3600"/>
          <a:stretch/>
        </p:blipFill>
        <p:spPr bwMode="auto">
          <a:xfrm>
            <a:off x="0" y="0"/>
            <a:ext cx="7569672" cy="10596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Иваненко\ДЕНЬ УРОЖАЯ\АРХИВ-день урожая\74 Праздник Дня пахаря\img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74" y="1062509"/>
            <a:ext cx="6351996" cy="34968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Иваненко\ДЕНЬ УРОЖАЯ\АРХИВ-день урожая\74 Праздник Дня пахаря\img0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49" y="4950941"/>
            <a:ext cx="6380621" cy="36813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7893" y="9449890"/>
            <a:ext cx="6133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Праздник «День пахаря». 1980 год.</a:t>
            </a:r>
            <a:endParaRPr lang="ru-RU" sz="4000" dirty="0">
              <a:solidFill>
                <a:srgbClr val="0000CC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9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50" y="1062509"/>
            <a:ext cx="6485920" cy="34816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38" y="4806925"/>
            <a:ext cx="6485920" cy="38253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05942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r="3600" b="13348"/>
          <a:stretch/>
        </p:blipFill>
        <p:spPr bwMode="auto">
          <a:xfrm>
            <a:off x="0" y="-1"/>
            <a:ext cx="7569672" cy="10621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D:\Иваненко\ДЕНЬ УРОЖАЯ\АРХИВ-день урожая\86 Уборка урожая 1985\img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97" r="4424"/>
          <a:stretch/>
        </p:blipFill>
        <p:spPr bwMode="auto">
          <a:xfrm>
            <a:off x="645025" y="486445"/>
            <a:ext cx="6295029" cy="3096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Иваненко\ДЕНЬ УРОЖАЯ\АРХИВ-день урожая\113 Ток колхоза им. М.Горького\img0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687"/>
          <a:stretch/>
        </p:blipFill>
        <p:spPr bwMode="auto">
          <a:xfrm>
            <a:off x="777080" y="4950941"/>
            <a:ext cx="6178848" cy="4462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9328/151931780.289/0_f01cf_d46fa8fd_X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82" y="448715"/>
            <a:ext cx="6290172" cy="31340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712" y="2974147"/>
            <a:ext cx="7957095" cy="22414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935" y="3952793"/>
            <a:ext cx="473206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drock-Cyr" pitchFamily="34" charset="0"/>
              </a:rPr>
              <a:t>Уборка урожая </a:t>
            </a:r>
            <a:r>
              <a:rPr lang="ru-RU" sz="4800" b="1" cap="none" spc="0" dirty="0" smtClean="0">
                <a:ln w="1905"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-</a:t>
            </a:r>
            <a:r>
              <a:rPr lang="ru-RU" sz="4800" b="1" cap="none" spc="0" dirty="0" smtClean="0">
                <a:ln w="1905"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drock-Cyr" pitchFamily="34" charset="0"/>
              </a:rPr>
              <a:t> 85</a:t>
            </a:r>
            <a:endParaRPr lang="ru-RU" sz="4800" b="1" cap="none" spc="0" dirty="0">
              <a:ln w="1905">
                <a:solidFill>
                  <a:srgbClr val="FFC000"/>
                </a:solidFill>
              </a:ln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edrock-Cyr" pitchFamily="34" charset="0"/>
            </a:endParaRPr>
          </a:p>
        </p:txBody>
      </p:sp>
      <p:pic>
        <p:nvPicPr>
          <p:cNvPr id="10" name="Picture 4" descr="http://img-fotki.yandex.ru/get/9328/151931780.289/0_f01cf_d46fa8fd_X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18" y="4950941"/>
            <a:ext cx="6290172" cy="4462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712" y="8292657"/>
            <a:ext cx="8150807" cy="22414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1382" y="9110810"/>
            <a:ext cx="6048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00CC"/>
                </a:solidFill>
                <a:effectLst>
                  <a:glow rad="139700">
                    <a:schemeClr val="bg1"/>
                  </a:glow>
                </a:effectLst>
                <a:latin typeface="Bedrock-Cyr" pitchFamily="34" charset="0"/>
              </a:rPr>
              <a:t>Ток в колхозе имени Горького. </a:t>
            </a:r>
          </a:p>
          <a:p>
            <a:pPr algn="ctr"/>
            <a:r>
              <a:rPr lang="ru-RU" sz="3200" dirty="0" smtClean="0">
                <a:solidFill>
                  <a:srgbClr val="0000CC"/>
                </a:solidFill>
                <a:effectLst>
                  <a:glow rad="139700">
                    <a:schemeClr val="bg1"/>
                  </a:glow>
                </a:effectLst>
                <a:latin typeface="Bedrock-Cyr" pitchFamily="34" charset="0"/>
              </a:rPr>
              <a:t>1985 год.</a:t>
            </a:r>
            <a:endParaRPr lang="ru-RU" sz="3200" dirty="0">
              <a:solidFill>
                <a:srgbClr val="0000CC"/>
              </a:solidFill>
              <a:effectLst>
                <a:glow rad="139700">
                  <a:schemeClr val="bg1"/>
                </a:glow>
              </a:effectLst>
              <a:latin typeface="Bedrock-Cyr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9089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r="3600" b="13348"/>
          <a:stretch/>
        </p:blipFill>
        <p:spPr bwMode="auto">
          <a:xfrm>
            <a:off x="0" y="-1"/>
            <a:ext cx="7569672" cy="10621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Иваненко\ДЕНЬ УРОЖАЯ\АРХИВ-день урожая\143\img0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50" y="558453"/>
            <a:ext cx="6291263" cy="39857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Иваненко\ДЕНЬ УРОЖАЯ\АРХИВ-день урожая\143\img0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28" y="4886759"/>
            <a:ext cx="6291263" cy="4206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50" y="579710"/>
            <a:ext cx="6434201" cy="39644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28" y="4869096"/>
            <a:ext cx="6330454" cy="4402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517" y="8005221"/>
            <a:ext cx="8496944" cy="23935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5673" y="8981605"/>
            <a:ext cx="362150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glow rad="127000">
                    <a:schemeClr val="accent6">
                      <a:lumMod val="40000"/>
                      <a:lumOff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edrock-Cyr" pitchFamily="34" charset="0"/>
              </a:rPr>
              <a:t>Уборка урожая</a:t>
            </a:r>
            <a:endParaRPr lang="ru-RU" sz="6000" b="1" cap="none" spc="0" dirty="0">
              <a:ln w="1905">
                <a:solidFill>
                  <a:srgbClr val="C00000"/>
                </a:solidFill>
              </a:ln>
              <a:solidFill>
                <a:schemeClr val="bg1"/>
              </a:solidFill>
              <a:effectLst>
                <a:glow rad="127000">
                  <a:schemeClr val="accent6">
                    <a:lumMod val="40000"/>
                    <a:lumOff val="6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edrock-Cyr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4771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r="3600" b="13348"/>
          <a:stretch/>
        </p:blipFill>
        <p:spPr bwMode="auto">
          <a:xfrm>
            <a:off x="0" y="-1"/>
            <a:ext cx="7569672" cy="10621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Иваненко\ДЕНЬ УРОЖАЯ\АРХИВ-день урожая\169 Закладка сенажа\img0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90" r="4869"/>
          <a:stretch/>
        </p:blipFill>
        <p:spPr bwMode="auto">
          <a:xfrm>
            <a:off x="806865" y="6130364"/>
            <a:ext cx="6327775" cy="29926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46" y="5874122"/>
            <a:ext cx="6330454" cy="33972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D:\Иваненко\ДЕНЬ УРОЖАЯ\АРХИВ-день урожая\143\img0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76" y="579709"/>
            <a:ext cx="6327775" cy="4479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97" y="579710"/>
            <a:ext cx="6330454" cy="46203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2131" y="3438773"/>
            <a:ext cx="8634337" cy="28472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5027" y="4538330"/>
            <a:ext cx="6048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Bedrock-Cyr" pitchFamily="34" charset="0"/>
              </a:rPr>
              <a:t>Уборка кукурузы.</a:t>
            </a:r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Bedrock-Cyr" pitchFamily="34" charset="0"/>
              </a:rPr>
              <a:t> </a:t>
            </a:r>
          </a:p>
          <a:p>
            <a:pPr algn="ctr"/>
            <a:r>
              <a:rPr lang="ru-RU" sz="36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Bedrock-Cyr" pitchFamily="34" charset="0"/>
              </a:rPr>
              <a:t>1980 год.</a:t>
            </a:r>
            <a:endParaRPr lang="ru-RU" sz="36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Bedrock-Cyr" pitchFamily="34" charset="0"/>
            </a:endParaRPr>
          </a:p>
        </p:txBody>
      </p:sp>
      <p:pic>
        <p:nvPicPr>
          <p:cNvPr id="11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0639" y="7774753"/>
            <a:ext cx="8571351" cy="28472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77764" y="8911381"/>
            <a:ext cx="4680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effectLst>
                  <a:glow rad="114300">
                    <a:schemeClr val="bg1"/>
                  </a:glow>
                </a:effectLst>
                <a:latin typeface="Bedrock-Cyr" pitchFamily="34" charset="0"/>
              </a:rPr>
              <a:t>Закладка сенажа в колхозе "Кавказ</a:t>
            </a:r>
            <a:r>
              <a:rPr lang="ru-RU" sz="2400" dirty="0" smtClean="0">
                <a:solidFill>
                  <a:srgbClr val="C00000"/>
                </a:solidFill>
                <a:effectLst>
                  <a:glow rad="114300">
                    <a:schemeClr val="bg1"/>
                  </a:glow>
                </a:effectLst>
                <a:latin typeface="Bedrock-Cyr" pitchFamily="34" charset="0"/>
              </a:rPr>
              <a:t>".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effectLst>
                  <a:glow rad="114300">
                    <a:schemeClr val="bg1"/>
                  </a:glow>
                </a:effectLst>
                <a:latin typeface="Bedrock-Cyr" pitchFamily="34" charset="0"/>
              </a:rPr>
              <a:t>Сенажные </a:t>
            </a:r>
            <a:r>
              <a:rPr lang="ru-RU" sz="2400" dirty="0">
                <a:solidFill>
                  <a:srgbClr val="C00000"/>
                </a:solidFill>
                <a:effectLst>
                  <a:glow rad="114300">
                    <a:schemeClr val="bg1"/>
                  </a:glow>
                </a:effectLst>
                <a:latin typeface="Bedrock-Cyr" pitchFamily="34" charset="0"/>
              </a:rPr>
              <a:t>башни, работают трактора</a:t>
            </a:r>
            <a:r>
              <a:rPr lang="ru-RU" sz="2400" dirty="0" smtClean="0">
                <a:solidFill>
                  <a:srgbClr val="C00000"/>
                </a:solidFill>
                <a:effectLst>
                  <a:glow rad="114300">
                    <a:schemeClr val="bg1"/>
                  </a:glow>
                </a:effectLst>
                <a:latin typeface="Bedrock-Cyr" pitchFamily="34" charset="0"/>
              </a:rPr>
              <a:t>.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effectLst>
                  <a:glow rad="114300">
                    <a:schemeClr val="bg1"/>
                  </a:glow>
                </a:effectLst>
                <a:latin typeface="Bedrock-Cyr" pitchFamily="34" charset="0"/>
              </a:rPr>
              <a:t>1980 год.</a:t>
            </a:r>
            <a:endParaRPr lang="ru-RU" sz="2400" dirty="0">
              <a:solidFill>
                <a:srgbClr val="C00000"/>
              </a:solidFill>
              <a:effectLst>
                <a:glow rad="114300">
                  <a:schemeClr val="bg1"/>
                </a:glow>
              </a:effectLst>
              <a:latin typeface="Bedrock-Cyr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4400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r="3600" b="13348"/>
          <a:stretch/>
        </p:blipFill>
        <p:spPr bwMode="auto">
          <a:xfrm>
            <a:off x="0" y="-1"/>
            <a:ext cx="7569672" cy="106219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D:\Иваненко\ДЕНЬ УРОЖАЯ\АРХИВ-день урожая\176 Весенний сев\img0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006"/>
          <a:stretch/>
        </p:blipFill>
        <p:spPr bwMode="auto">
          <a:xfrm>
            <a:off x="574106" y="658019"/>
            <a:ext cx="6696743" cy="32835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Иваненко\ДЕНЬ УРОЖАЯ\АРХИВ-день урожая\179 Культивация подсолнечника\img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79" y="5166965"/>
            <a:ext cx="4431631" cy="50365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35501" y="5700100"/>
            <a:ext cx="234553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00CC"/>
                </a:solidFill>
                <a:effectLst>
                  <a:glow rad="203200">
                    <a:schemeClr val="bg1"/>
                  </a:glow>
                </a:effectLst>
                <a:latin typeface="Bedrock-Cyr" pitchFamily="34" charset="0"/>
              </a:rPr>
              <a:t>Культивация подсолнечника на отделении № 4 совхоза "Кропоткинский". Агроном отделения Черкашин А.И. проверяет качество </a:t>
            </a:r>
            <a:r>
              <a:rPr lang="ru-RU" sz="2800" dirty="0" smtClean="0">
                <a:solidFill>
                  <a:srgbClr val="0000CC"/>
                </a:solidFill>
                <a:effectLst>
                  <a:glow rad="203200">
                    <a:schemeClr val="bg1"/>
                  </a:glow>
                </a:effectLst>
                <a:latin typeface="Bedrock-Cyr" pitchFamily="34" charset="0"/>
              </a:rPr>
              <a:t>работы. 1967 год.</a:t>
            </a:r>
            <a:endParaRPr lang="ru-RU" sz="2800" dirty="0">
              <a:solidFill>
                <a:srgbClr val="0000CC"/>
              </a:solidFill>
              <a:effectLst>
                <a:glow rad="2032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7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05" y="554488"/>
            <a:ext cx="6696743" cy="35323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cliparts.co/cliparts/zTX/5Ba/zTX5BaaGc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9037" y="2663240"/>
            <a:ext cx="8634337" cy="28472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90450" y="3919045"/>
            <a:ext cx="49862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effectLst>
                  <a:glow rad="63500">
                    <a:schemeClr val="bg1"/>
                  </a:glow>
                </a:effectLst>
                <a:latin typeface="Bedrock-Cyr" pitchFamily="34" charset="0"/>
              </a:rPr>
              <a:t>Весенний сев в 3</a:t>
            </a:r>
            <a:r>
              <a:rPr lang="ru-RU" sz="2400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effectLst>
                  <a:glow rad="63500">
                    <a:schemeClr val="bg1"/>
                  </a:glow>
                </a:effectLst>
                <a:latin typeface="Anarchy" pitchFamily="2" charset="-52"/>
              </a:rPr>
              <a:t>-</a:t>
            </a:r>
            <a:r>
              <a:rPr lang="ru-RU" sz="2400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effectLst>
                  <a:glow rad="63500">
                    <a:schemeClr val="bg1"/>
                  </a:glow>
                </a:effectLst>
                <a:latin typeface="Bedrock-Cyr" pitchFamily="34" charset="0"/>
              </a:rPr>
              <a:t>й бригаде к</a:t>
            </a:r>
            <a:r>
              <a:rPr lang="ru-RU" sz="2400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effectLst>
                  <a:glow rad="63500">
                    <a:schemeClr val="bg1"/>
                  </a:glow>
                </a:effectLst>
                <a:latin typeface="Arial Narrow" pitchFamily="34" charset="0"/>
              </a:rPr>
              <a:t>-</a:t>
            </a:r>
            <a:r>
              <a:rPr lang="ru-RU" sz="2400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effectLst>
                  <a:glow rad="63500">
                    <a:schemeClr val="bg1"/>
                  </a:glow>
                </a:effectLst>
                <a:latin typeface="Bedrock-Cyr" pitchFamily="34" charset="0"/>
              </a:rPr>
              <a:t>за </a:t>
            </a:r>
            <a:r>
              <a:rPr lang="ru-RU" sz="2400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effectLst>
                  <a:glow rad="63500">
                    <a:schemeClr val="bg1"/>
                  </a:glow>
                </a:effectLst>
                <a:latin typeface="Bedrock-Cyr" pitchFamily="34" charset="0"/>
              </a:rPr>
              <a:t>«Кавказ». Трактора </a:t>
            </a:r>
            <a:r>
              <a:rPr lang="ru-RU" sz="2400" dirty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effectLst>
                  <a:glow rad="63500">
                    <a:schemeClr val="bg1"/>
                  </a:glow>
                </a:effectLst>
                <a:latin typeface="Bedrock-Cyr" pitchFamily="34" charset="0"/>
              </a:rPr>
              <a:t>за </a:t>
            </a:r>
            <a:r>
              <a:rPr lang="ru-RU" sz="2400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effectLst>
                  <a:glow rad="63500">
                    <a:schemeClr val="bg1"/>
                  </a:glow>
                </a:effectLst>
                <a:latin typeface="Bedrock-Cyr" pitchFamily="34" charset="0"/>
              </a:rPr>
              <a:t>работой. 1972 год.</a:t>
            </a:r>
            <a:endParaRPr lang="ru-RU" sz="2400" dirty="0">
              <a:ln>
                <a:solidFill>
                  <a:srgbClr val="0000CC"/>
                </a:solidFill>
              </a:ln>
              <a:solidFill>
                <a:srgbClr val="0000CC"/>
              </a:solidFill>
              <a:effectLst>
                <a:glow rad="635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9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79" y="5166965"/>
            <a:ext cx="4431631" cy="50365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437180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343</Words>
  <Application>Microsoft Office PowerPoint</Application>
  <PresentationFormat>Произвольный</PresentationFormat>
  <Paragraphs>57</Paragraphs>
  <Slides>13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Компьютер3</dc:creator>
  <cp:lastModifiedBy>архив</cp:lastModifiedBy>
  <cp:revision>113</cp:revision>
  <cp:lastPrinted>2016-08-17T06:42:45Z</cp:lastPrinted>
  <dcterms:created xsi:type="dcterms:W3CDTF">2015-08-13T11:20:25Z</dcterms:created>
  <dcterms:modified xsi:type="dcterms:W3CDTF">2016-08-24T07:48:01Z</dcterms:modified>
</cp:coreProperties>
</file>